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notesMasterIdLst>
    <p:notesMasterId r:id="rId38"/>
  </p:notesMasterIdLst>
  <p:handoutMasterIdLst>
    <p:handoutMasterId r:id="rId39"/>
  </p:handoutMasterIdLst>
  <p:sldIdLst>
    <p:sldId id="257" r:id="rId2"/>
    <p:sldId id="256" r:id="rId3"/>
    <p:sldId id="258" r:id="rId4"/>
    <p:sldId id="261" r:id="rId5"/>
    <p:sldId id="263" r:id="rId6"/>
    <p:sldId id="265" r:id="rId7"/>
    <p:sldId id="288" r:id="rId8"/>
    <p:sldId id="296" r:id="rId9"/>
    <p:sldId id="298" r:id="rId10"/>
    <p:sldId id="267" r:id="rId11"/>
    <p:sldId id="268" r:id="rId12"/>
    <p:sldId id="283" r:id="rId13"/>
    <p:sldId id="269" r:id="rId14"/>
    <p:sldId id="270" r:id="rId15"/>
    <p:sldId id="291" r:id="rId16"/>
    <p:sldId id="281" r:id="rId17"/>
    <p:sldId id="282" r:id="rId18"/>
    <p:sldId id="294" r:id="rId19"/>
    <p:sldId id="279" r:id="rId20"/>
    <p:sldId id="292" r:id="rId21"/>
    <p:sldId id="290" r:id="rId22"/>
    <p:sldId id="289" r:id="rId23"/>
    <p:sldId id="285" r:id="rId24"/>
    <p:sldId id="286" r:id="rId25"/>
    <p:sldId id="280" r:id="rId26"/>
    <p:sldId id="297" r:id="rId27"/>
    <p:sldId id="299" r:id="rId28"/>
    <p:sldId id="271" r:id="rId29"/>
    <p:sldId id="272" r:id="rId30"/>
    <p:sldId id="278" r:id="rId31"/>
    <p:sldId id="304" r:id="rId32"/>
    <p:sldId id="276" r:id="rId33"/>
    <p:sldId id="273" r:id="rId34"/>
    <p:sldId id="305" r:id="rId35"/>
    <p:sldId id="275" r:id="rId36"/>
    <p:sldId id="287" r:id="rId3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>
      <p:cViewPr varScale="1">
        <p:scale>
          <a:sx n="80" d="100"/>
          <a:sy n="80" d="100"/>
        </p:scale>
        <p:origin x="125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ED5D1C4-6BF0-4EAC-9B94-C82517EB05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8A124FE-E0BB-4F57-B885-11919D714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65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06EB660-60AD-4AFF-9270-51354B8876F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E62E1BC-96D2-4D53-B42B-E3317D530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ACFA680-F06C-42B4-A076-635A4339E373}" type="slidenum">
              <a:rPr lang="en-US" altLang="en-US" sz="13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49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3E15D63-02FC-4776-AF80-95804E8625F9}" type="slidenum">
              <a:rPr lang="en-US" altLang="en-US" sz="13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0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667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41D1F74-2B70-4332-BB8E-07E10755C37C}" type="slidenum">
              <a:rPr lang="en-US" altLang="en-US" sz="13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31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34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2E1BC-96D2-4D53-B42B-E3317D530C7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1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24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6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310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077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85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382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1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302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05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89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8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41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8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09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34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50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4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7F75CC-331A-45D7-BECE-36FD97CFACE5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999E3E3-DE9A-4E52-848B-E1062543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85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2209800"/>
            <a:ext cx="5407152" cy="2321179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Reading without reflecting is like eating without </a:t>
            </a:r>
            <a:r>
              <a:rPr lang="en-US" sz="4000" dirty="0" smtClean="0"/>
              <a:t>digesting.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000" dirty="0"/>
              <a:t>Edmund Burke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1026" name="Picture 2" descr="C:\Users\dmpaulson\AppData\Local\Microsoft\Windows\Temporary Internet Files\Content.IE5\CKLL76LB\MC90044625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3962400"/>
            <a:ext cx="2209800" cy="214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http://www.readfaster.com/images/pixe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88" y="2733675"/>
            <a:ext cx="19050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  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b="1" dirty="0" smtClean="0"/>
              <a:t>Admit Slip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(WTL)</a:t>
            </a:r>
            <a:endParaRPr lang="en-US" b="1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3200" dirty="0"/>
          </a:p>
        </p:txBody>
      </p:sp>
      <p:pic>
        <p:nvPicPr>
          <p:cNvPr id="1026" name="Picture 2" descr="C:\Users\dmpaulson\AppData\Local\Microsoft\Windows\Temporary Internet Files\Content.IE5\L6P4E6UR\MC9002389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786268"/>
            <a:ext cx="3293051" cy="245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96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How to 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Use Admit Slips</a:t>
            </a:r>
            <a:endParaRPr lang="en-U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500" b="1" dirty="0" smtClean="0"/>
              <a:t>Students </a:t>
            </a:r>
            <a:r>
              <a:rPr lang="en-US" sz="4500" b="1" dirty="0" smtClean="0"/>
              <a:t>are admitted to class with the slip.</a:t>
            </a:r>
          </a:p>
          <a:p>
            <a:endParaRPr lang="en-US" sz="4500" b="1" dirty="0" smtClean="0"/>
          </a:p>
          <a:p>
            <a:r>
              <a:rPr lang="en-US" sz="4500" b="1" dirty="0" smtClean="0"/>
              <a:t>Typically they are required to reflect on homework assignment.</a:t>
            </a:r>
          </a:p>
          <a:p>
            <a:endParaRPr lang="en-US" sz="4500" b="1" dirty="0"/>
          </a:p>
          <a:p>
            <a:r>
              <a:rPr lang="en-US" sz="4500" b="1" dirty="0" smtClean="0"/>
              <a:t>Need an open-ended prompt.</a:t>
            </a:r>
          </a:p>
          <a:p>
            <a:pPr marL="0" indent="0">
              <a:buNone/>
            </a:pPr>
            <a:endParaRPr lang="en-US" sz="3000" b="1" dirty="0" smtClean="0"/>
          </a:p>
          <a:p>
            <a:endParaRPr lang="en-US" sz="3000" dirty="0" smtClean="0"/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000" b="1" dirty="0"/>
              <a:t>As kids enter the room, you collect the Admit Slips.</a:t>
            </a:r>
          </a:p>
          <a:p>
            <a:pPr marL="0" indent="0">
              <a:buNone/>
            </a:pPr>
            <a:endParaRPr lang="en-US" sz="4000" b="1" dirty="0"/>
          </a:p>
          <a:p>
            <a:r>
              <a:rPr lang="en-US" sz="4000" b="1" dirty="0"/>
              <a:t>Teacher quickly scans them and chooses 1-3 as discussion starters.</a:t>
            </a:r>
          </a:p>
          <a:p>
            <a:pPr marL="0" indent="0">
              <a:buNone/>
            </a:pPr>
            <a:endParaRPr lang="en-US" sz="4000" b="1" dirty="0"/>
          </a:p>
          <a:p>
            <a:r>
              <a:rPr lang="en-US" sz="4000" b="1" dirty="0"/>
              <a:t>Find two with different opinions.</a:t>
            </a:r>
          </a:p>
          <a:p>
            <a:pPr marL="0" indent="0">
              <a:buNone/>
            </a:pPr>
            <a:endParaRPr lang="en-US" sz="4000" b="1" dirty="0"/>
          </a:p>
          <a:p>
            <a:r>
              <a:rPr lang="en-US" sz="4000" b="1" dirty="0"/>
              <a:t>Do not collect, ask volunteers to read theirs aloud to class.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6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4400" b="1" dirty="0" smtClean="0"/>
              <a:t>Let’s Practice!</a:t>
            </a:r>
            <a:endParaRPr lang="en-US" sz="4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400" b="1" i="0" dirty="0" smtClean="0"/>
              <a:t>Handout Admit Slips</a:t>
            </a:r>
            <a:endParaRPr lang="en-US" sz="3400" dirty="0"/>
          </a:p>
          <a:p>
            <a:r>
              <a:rPr lang="en-US" sz="3400" b="1" dirty="0" smtClean="0">
                <a:solidFill>
                  <a:srgbClr val="002060"/>
                </a:solidFill>
              </a:rPr>
              <a:t>Should </a:t>
            </a:r>
            <a:r>
              <a:rPr lang="en-US" sz="3400" b="1" dirty="0" smtClean="0">
                <a:solidFill>
                  <a:srgbClr val="002060"/>
                </a:solidFill>
              </a:rPr>
              <a:t>kids writing always be graded </a:t>
            </a:r>
            <a:r>
              <a:rPr lang="en-US" sz="3400" b="1" dirty="0" smtClean="0">
                <a:solidFill>
                  <a:srgbClr val="002060"/>
                </a:solidFill>
              </a:rPr>
              <a:t>and </a:t>
            </a:r>
            <a:r>
              <a:rPr lang="en-US" sz="3400" b="1" dirty="0" smtClean="0">
                <a:solidFill>
                  <a:srgbClr val="002060"/>
                </a:solidFill>
              </a:rPr>
              <a:t>corrected</a:t>
            </a:r>
            <a:r>
              <a:rPr lang="en-US" sz="3400" b="1" dirty="0" smtClean="0">
                <a:solidFill>
                  <a:srgbClr val="002060"/>
                </a:solidFill>
              </a:rPr>
              <a:t>? Thoughts?</a:t>
            </a:r>
            <a:endParaRPr lang="en-US" sz="3400" b="1" dirty="0" smtClean="0"/>
          </a:p>
          <a:p>
            <a:r>
              <a:rPr lang="en-US" sz="3400" b="1" i="0" dirty="0" smtClean="0"/>
              <a:t>Pass your </a:t>
            </a:r>
            <a:r>
              <a:rPr lang="en-US" sz="3400" b="1" i="0" dirty="0"/>
              <a:t>slip to the </a:t>
            </a:r>
            <a:r>
              <a:rPr lang="en-US" sz="3400" b="1" i="0" dirty="0" smtClean="0"/>
              <a:t>third person. </a:t>
            </a:r>
            <a:r>
              <a:rPr lang="en-US" sz="3400" b="1" i="0" dirty="0"/>
              <a:t>Then the receiving </a:t>
            </a:r>
            <a:r>
              <a:rPr lang="en-US" sz="3400" b="1" i="0" dirty="0" smtClean="0"/>
              <a:t>student writes </a:t>
            </a:r>
            <a:r>
              <a:rPr lang="en-US" sz="3400" b="1" i="0" dirty="0"/>
              <a:t>a comment on the </a:t>
            </a:r>
            <a:r>
              <a:rPr lang="en-US" sz="3400" b="1" i="0" dirty="0" smtClean="0"/>
              <a:t>slip and </a:t>
            </a:r>
            <a:r>
              <a:rPr lang="en-US" sz="3400" b="1" i="0" dirty="0" smtClean="0"/>
              <a:t>passes </a:t>
            </a:r>
            <a:r>
              <a:rPr lang="en-US" sz="3400" b="1" i="0" dirty="0"/>
              <a:t>it to the next </a:t>
            </a:r>
            <a:r>
              <a:rPr lang="en-US" sz="3400" b="1" i="0" dirty="0" smtClean="0"/>
              <a:t>student. Try </a:t>
            </a:r>
            <a:r>
              <a:rPr lang="en-US" sz="3400" b="1" i="0" dirty="0"/>
              <a:t>to get three responses on each </a:t>
            </a:r>
            <a:r>
              <a:rPr lang="en-US" sz="3400" b="1" i="0" dirty="0" smtClean="0"/>
              <a:t>slip.</a:t>
            </a:r>
            <a:endParaRPr lang="en-US" sz="3400" b="1" i="0" dirty="0"/>
          </a:p>
          <a:p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69662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6865" y="990600"/>
            <a:ext cx="3632202" cy="990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What Could Go Wrong?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2" name="Content Placeholder 1"/>
          <p:cNvSpPr>
            <a:spLocks noGrp="1"/>
          </p:cNvSpPr>
          <p:nvPr>
            <p:ph type="body" sz="half" idx="2"/>
          </p:nvPr>
        </p:nvSpPr>
        <p:spPr>
          <a:xfrm>
            <a:off x="1176865" y="2133600"/>
            <a:ext cx="3632201" cy="3657600"/>
          </a:xfrm>
        </p:spPr>
        <p:txBody>
          <a:bodyPr>
            <a:noAutofit/>
          </a:bodyPr>
          <a:lstStyle/>
          <a:p>
            <a:r>
              <a:rPr lang="en-US" sz="2000" b="1" i="0" dirty="0" smtClean="0"/>
              <a:t>Students:</a:t>
            </a:r>
          </a:p>
          <a:p>
            <a:r>
              <a:rPr lang="en-US" sz="2000" b="1" i="0" dirty="0" smtClean="0"/>
              <a:t>Forget their slips-left them at home</a:t>
            </a:r>
          </a:p>
          <a:p>
            <a:r>
              <a:rPr lang="en-US" sz="2000" b="1" dirty="0"/>
              <a:t>Did not do their homework or complete their </a:t>
            </a:r>
            <a:r>
              <a:rPr lang="en-US" sz="2000" b="1" dirty="0" smtClean="0"/>
              <a:t>slips.  Don’t </a:t>
            </a:r>
            <a:r>
              <a:rPr lang="en-US" sz="2000" b="1" dirty="0"/>
              <a:t>admit students to class-have them sit outside the door and complete the Admit Slip. As the </a:t>
            </a:r>
            <a:r>
              <a:rPr lang="en-US" sz="2000" b="1" dirty="0" smtClean="0"/>
              <a:t>teacher, </a:t>
            </a:r>
            <a:r>
              <a:rPr lang="en-US" sz="2000" b="1" dirty="0"/>
              <a:t>you stand at the door and hurry them along.</a:t>
            </a:r>
          </a:p>
          <a:p>
            <a:endParaRPr lang="en-US" sz="2000" b="1" i="0" dirty="0"/>
          </a:p>
        </p:txBody>
      </p:sp>
      <p:pic>
        <p:nvPicPr>
          <p:cNvPr id="6147" name="Picture 3" descr="C:\Users\dmpaulson\AppData\Local\Microsoft\Windows\Temporary Internet Files\Content.IE5\117XUPW0\MP90038597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514600"/>
            <a:ext cx="2545080" cy="181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2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Alternative</a:t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Strategy</a:t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2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Admit Slips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b="1" i="0" dirty="0" smtClean="0"/>
              <a:t>Set aside the first 5 minutes of class and have students write their admit slip.</a:t>
            </a:r>
          </a:p>
          <a:p>
            <a:r>
              <a:rPr lang="en-US" sz="2400" b="1" i="0" dirty="0" smtClean="0"/>
              <a:t>There </a:t>
            </a:r>
            <a:r>
              <a:rPr lang="en-US" sz="2400" b="1" i="0" dirty="0" smtClean="0"/>
              <a:t>is </a:t>
            </a:r>
            <a:r>
              <a:rPr lang="en-US" sz="2400" b="1" i="0" dirty="0" smtClean="0">
                <a:solidFill>
                  <a:schemeClr val="bg1">
                    <a:lumMod val="50000"/>
                  </a:schemeClr>
                </a:solidFill>
              </a:rPr>
              <a:t>NO</a:t>
            </a:r>
            <a:r>
              <a:rPr lang="en-US" sz="2400" b="1" i="0" dirty="0" smtClean="0"/>
              <a:t> forgetting</a:t>
            </a:r>
          </a:p>
          <a:p>
            <a:r>
              <a:rPr lang="en-US" sz="2400" b="1" i="0" dirty="0" smtClean="0"/>
              <a:t>Students </a:t>
            </a:r>
            <a:r>
              <a:rPr lang="en-US" sz="2400" b="1" i="0" dirty="0" smtClean="0"/>
              <a:t>are </a:t>
            </a:r>
            <a:r>
              <a:rPr lang="en-US" sz="2400" b="1" i="0" dirty="0" smtClean="0">
                <a:solidFill>
                  <a:schemeClr val="bg1">
                    <a:lumMod val="50000"/>
                  </a:schemeClr>
                </a:solidFill>
              </a:rPr>
              <a:t>IN</a:t>
            </a:r>
            <a:r>
              <a:rPr lang="en-US" sz="2400" b="1" i="0" dirty="0" smtClean="0"/>
              <a:t> class</a:t>
            </a:r>
          </a:p>
          <a:p>
            <a:r>
              <a:rPr lang="en-US" sz="2400" b="1" i="0" dirty="0" smtClean="0"/>
              <a:t>You can guide and </a:t>
            </a:r>
            <a:r>
              <a:rPr lang="en-US" sz="2400" b="1" i="0" dirty="0" smtClean="0"/>
              <a:t>monitor the students as they work. </a:t>
            </a:r>
            <a:endParaRPr lang="en-US" sz="2400" b="1" i="0" dirty="0" smtClean="0"/>
          </a:p>
          <a:p>
            <a:pPr marL="0" indent="0">
              <a:buNone/>
            </a:pPr>
            <a:r>
              <a:rPr lang="en-US" sz="2400" b="1" i="0" dirty="0" smtClean="0"/>
              <a:t> </a:t>
            </a:r>
            <a:endParaRPr lang="en-US" sz="2400" b="1" i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dirty="0" smtClean="0"/>
              <a:t>Sponge Activity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When </a:t>
            </a:r>
            <a:r>
              <a:rPr lang="en-US" b="1" dirty="0"/>
              <a:t>kids </a:t>
            </a:r>
            <a:r>
              <a:rPr lang="en-US" b="1" dirty="0" smtClean="0"/>
              <a:t>walk </a:t>
            </a:r>
            <a:r>
              <a:rPr lang="en-US" b="1" dirty="0"/>
              <a:t>in to the classroom  they see the prompt on the power point and go to work.</a:t>
            </a:r>
          </a:p>
          <a:p>
            <a:r>
              <a:rPr lang="en-US" b="1" dirty="0"/>
              <a:t>These become the focus activity for the days </a:t>
            </a:r>
            <a:r>
              <a:rPr lang="en-US" b="1" dirty="0" smtClean="0"/>
              <a:t>lesson.</a:t>
            </a:r>
            <a:endParaRPr lang="en-US" b="1" dirty="0"/>
          </a:p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Bookend Admit Slips with Exit Slips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7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b="1" dirty="0"/>
              <a:t>Follow the Directions</a:t>
            </a:r>
            <a:endParaRPr lang="en-US" alt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altLang="en-US" sz="2800" b="1" dirty="0" smtClean="0"/>
              <a:t>Use note cards</a:t>
            </a:r>
          </a:p>
          <a:p>
            <a:pPr marL="0" indent="0" eaLnBrk="1" hangingPunct="1">
              <a:buNone/>
            </a:pPr>
            <a:r>
              <a:rPr lang="en-US" altLang="en-US" sz="2800" dirty="0" smtClean="0"/>
              <a:t>1.	Write </a:t>
            </a:r>
            <a:r>
              <a:rPr lang="en-US" altLang="en-US" sz="2800" dirty="0" smtClean="0"/>
              <a:t>3 sentences</a:t>
            </a:r>
          </a:p>
          <a:p>
            <a:pPr marL="0" indent="0" eaLnBrk="1" hangingPunct="1">
              <a:buNone/>
            </a:pPr>
            <a:r>
              <a:rPr lang="en-US" altLang="en-US" sz="2800" dirty="0" smtClean="0"/>
              <a:t>2.	Write </a:t>
            </a:r>
            <a:r>
              <a:rPr lang="en-US" altLang="en-US" sz="2800" dirty="0" smtClean="0"/>
              <a:t>4 words in each sentence (5,6,7,8,9)</a:t>
            </a:r>
          </a:p>
          <a:p>
            <a:pPr marL="0" indent="0" eaLnBrk="1" hangingPunct="1">
              <a:buNone/>
            </a:pPr>
            <a:r>
              <a:rPr lang="en-US" altLang="en-US" sz="2800" dirty="0" smtClean="0"/>
              <a:t>3	Use </a:t>
            </a:r>
            <a:r>
              <a:rPr lang="en-US" altLang="en-US" sz="2800" dirty="0" smtClean="0"/>
              <a:t>end punctuation: </a:t>
            </a:r>
            <a:endParaRPr lang="en-US" altLang="en-US" sz="2800" dirty="0" smtClean="0"/>
          </a:p>
          <a:p>
            <a:pPr marL="0" indent="0" eaLnBrk="1" hangingPunct="1">
              <a:buNone/>
            </a:pPr>
            <a:r>
              <a:rPr lang="en-US" altLang="en-US" sz="2800" dirty="0" smtClean="0"/>
              <a:t>	! </a:t>
            </a:r>
            <a:r>
              <a:rPr lang="en-US" altLang="en-US" sz="2800" dirty="0" smtClean="0"/>
              <a:t>. ?</a:t>
            </a:r>
          </a:p>
          <a:p>
            <a:pPr marL="0" indent="0" eaLnBrk="1" hangingPunct="1">
              <a:buNone/>
            </a:pPr>
            <a:r>
              <a:rPr lang="en-US" altLang="en-US" sz="2800" dirty="0" smtClean="0"/>
              <a:t>4.	CAPITALIZE</a:t>
            </a:r>
            <a:endParaRPr lang="en-US" altLang="en-US" sz="2800" dirty="0" smtClean="0"/>
          </a:p>
          <a:p>
            <a:pPr marL="0" indent="0" eaLnBrk="1" hangingPunct="1">
              <a:buNone/>
            </a:pPr>
            <a:r>
              <a:rPr lang="en-US" altLang="en-US" sz="2800" dirty="0" smtClean="0"/>
              <a:t>5.	N2SSWTSW</a:t>
            </a:r>
            <a:endParaRPr lang="en-US" altLang="en-US" sz="2800" dirty="0" smtClean="0"/>
          </a:p>
          <a:p>
            <a:pPr eaLnBrk="1" hangingPunct="1"/>
            <a:endParaRPr lang="en-US" altLang="en-US" u="sng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en-US" sz="3300" dirty="0" smtClean="0"/>
              <a:t>6.</a:t>
            </a:r>
            <a:r>
              <a:rPr lang="en-US" altLang="en-US" dirty="0" smtClean="0"/>
              <a:t>	</a:t>
            </a:r>
            <a:r>
              <a:rPr lang="en-US" altLang="en-US" sz="3300" dirty="0" smtClean="0"/>
              <a:t>Use </a:t>
            </a:r>
            <a:r>
              <a:rPr lang="en-US" altLang="en-US" sz="3300" dirty="0"/>
              <a:t>the word </a:t>
            </a:r>
            <a:r>
              <a:rPr lang="en-US" altLang="en-US" sz="3300" u="sng" dirty="0" smtClean="0"/>
              <a:t>Book   </a:t>
            </a:r>
            <a:endParaRPr lang="en-US" altLang="en-US" sz="3300" u="sng" dirty="0"/>
          </a:p>
          <a:p>
            <a:pPr marL="0" indent="0">
              <a:buNone/>
            </a:pPr>
            <a:r>
              <a:rPr lang="en-US" altLang="en-US" sz="3300" dirty="0" smtClean="0"/>
              <a:t>7.	Add</a:t>
            </a:r>
            <a:r>
              <a:rPr lang="en-US" altLang="en-US" sz="3300" dirty="0"/>
              <a:t>: No “Be” verbs, Avoid: a lot, very, </a:t>
            </a:r>
            <a:r>
              <a:rPr lang="en-US" altLang="en-US" sz="3300" dirty="0" smtClean="0"/>
              <a:t>so</a:t>
            </a:r>
            <a:endParaRPr lang="en-US" altLang="en-US" sz="3300" dirty="0"/>
          </a:p>
          <a:p>
            <a:pPr marL="514350" indent="-514350">
              <a:buAutoNum type="arabicPeriod" startAt="8"/>
            </a:pPr>
            <a:r>
              <a:rPr lang="en-US" altLang="en-US" sz="3300" dirty="0" smtClean="0"/>
              <a:t>Use </a:t>
            </a:r>
            <a:r>
              <a:rPr lang="en-US" altLang="en-US" sz="3300" dirty="0"/>
              <a:t>an “</a:t>
            </a:r>
            <a:r>
              <a:rPr lang="en-US" altLang="en-US" sz="3300" dirty="0" err="1"/>
              <a:t>ing</a:t>
            </a:r>
            <a:r>
              <a:rPr lang="en-US" altLang="en-US" sz="3300" dirty="0"/>
              <a:t>” </a:t>
            </a:r>
            <a:r>
              <a:rPr lang="en-US" altLang="en-US" sz="3300" dirty="0" smtClean="0"/>
              <a:t>word</a:t>
            </a:r>
          </a:p>
          <a:p>
            <a:pPr marL="514350" indent="-514350">
              <a:buAutoNum type="arabicPeriod" startAt="8"/>
            </a:pPr>
            <a:r>
              <a:rPr lang="en-US" altLang="en-US" sz="3300" dirty="0" smtClean="0"/>
              <a:t>Use </a:t>
            </a:r>
            <a:r>
              <a:rPr lang="en-US" altLang="en-US" sz="3300" dirty="0"/>
              <a:t>a preposition </a:t>
            </a:r>
            <a:endParaRPr lang="en-US" altLang="en-US" sz="3300" dirty="0" smtClean="0"/>
          </a:p>
          <a:p>
            <a:pPr marL="0" indent="0">
              <a:buNone/>
            </a:pPr>
            <a:r>
              <a:rPr lang="en-US" altLang="en-US" sz="3300" b="1" dirty="0" smtClean="0"/>
              <a:t>Let’s Practice!</a:t>
            </a:r>
          </a:p>
          <a:p>
            <a:pPr marL="0" indent="0">
              <a:buNone/>
            </a:pPr>
            <a:endParaRPr lang="en-US" altLang="en-US" sz="33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8428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Writing Break </a:t>
            </a:r>
            <a:b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700" b="1" dirty="0">
                <a:solidFill>
                  <a:srgbClr val="002060"/>
                </a:solidFill>
              </a:rPr>
              <a:t>What is it?  How do you use it?</a:t>
            </a:r>
            <a:br>
              <a:rPr lang="en-US" sz="2700" b="1" dirty="0">
                <a:solidFill>
                  <a:srgbClr val="002060"/>
                </a:solidFill>
              </a:rPr>
            </a:br>
            <a:endParaRPr lang="en-US" sz="2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Writing breaks are a reminder to be quiet and let kids think</a:t>
            </a:r>
            <a:r>
              <a:rPr lang="en-US" b="1" dirty="0" smtClean="0"/>
              <a:t>.</a:t>
            </a:r>
            <a:endParaRPr lang="en-US" b="1" dirty="0"/>
          </a:p>
          <a:p>
            <a:r>
              <a:rPr lang="en-US" b="1" dirty="0" smtClean="0"/>
              <a:t>Less content can be more if it is retained. </a:t>
            </a:r>
            <a:endParaRPr lang="en-US" b="1" dirty="0"/>
          </a:p>
          <a:p>
            <a:r>
              <a:rPr lang="en-US" b="1" dirty="0" smtClean="0"/>
              <a:t>Before beginning your instruction </a:t>
            </a:r>
            <a:r>
              <a:rPr lang="en-US" b="1" dirty="0" smtClean="0"/>
              <a:t>decide </a:t>
            </a:r>
            <a:r>
              <a:rPr lang="en-US" b="1" dirty="0" smtClean="0"/>
              <a:t>when you will take a break. (10-12 </a:t>
            </a:r>
            <a:r>
              <a:rPr lang="en-US" b="1" dirty="0" err="1" smtClean="0"/>
              <a:t>mins</a:t>
            </a:r>
            <a:r>
              <a:rPr lang="en-US" b="1" dirty="0" smtClean="0"/>
              <a:t>) For a film (15-20 </a:t>
            </a:r>
            <a:r>
              <a:rPr lang="en-US" b="1" dirty="0" err="1" smtClean="0"/>
              <a:t>mins</a:t>
            </a:r>
            <a:r>
              <a:rPr lang="en-US" b="1" dirty="0" smtClean="0"/>
              <a:t>).</a:t>
            </a:r>
            <a:endParaRPr lang="en-US" b="1" dirty="0"/>
          </a:p>
          <a:p>
            <a:r>
              <a:rPr lang="en-US" b="1" dirty="0" smtClean="0"/>
              <a:t>Create writing prompts</a:t>
            </a:r>
            <a:r>
              <a:rPr lang="en-US" b="1" dirty="0" smtClean="0"/>
              <a:t>.</a:t>
            </a:r>
            <a:endParaRPr lang="en-US" b="1" dirty="0" smtClean="0"/>
          </a:p>
          <a:p>
            <a:r>
              <a:rPr lang="en-US" b="1" dirty="0" smtClean="0"/>
              <a:t>Students need blank paper.</a:t>
            </a:r>
            <a:endParaRPr lang="en-US" sz="9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4294967295"/>
          </p:nvPr>
        </p:nvSpPr>
        <p:spPr>
          <a:xfrm>
            <a:off x="5807075" y="2438400"/>
            <a:ext cx="3336925" cy="38100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43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Writing Break!</a:t>
            </a: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Take out a piece of paper and answer this question:</a:t>
            </a:r>
          </a:p>
          <a:p>
            <a:endParaRPr lang="en-US" sz="2800" dirty="0" smtClean="0"/>
          </a:p>
          <a:p>
            <a:r>
              <a:rPr lang="en-US" sz="2800" b="1" i="1" dirty="0" smtClean="0">
                <a:solidFill>
                  <a:srgbClr val="0070C0"/>
                </a:solidFill>
              </a:rPr>
              <a:t>What have you learned at the conference that you are going to try in your own classroom?</a:t>
            </a:r>
            <a:endParaRPr lang="en-US" sz="2800" b="1" i="1" dirty="0">
              <a:solidFill>
                <a:srgbClr val="0070C0"/>
              </a:solidFill>
            </a:endParaRP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8696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Writing Break!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Once the wri</a:t>
            </a:r>
            <a:r>
              <a:rPr lang="en-US" dirty="0"/>
              <a:t>t</a:t>
            </a:r>
            <a:r>
              <a:rPr lang="en-US" b="1" dirty="0"/>
              <a:t>ing time is up have students trade their paper with elbow partner and read silently.</a:t>
            </a:r>
          </a:p>
          <a:p>
            <a:r>
              <a:rPr lang="en-US" b="1" dirty="0"/>
              <a:t>After “partner talk” call on a few students to share.</a:t>
            </a:r>
          </a:p>
          <a:p>
            <a:r>
              <a:rPr lang="en-US" b="1" dirty="0"/>
              <a:t>The large group part is important because it creates accountability.</a:t>
            </a:r>
          </a:p>
          <a:p>
            <a:r>
              <a:rPr lang="en-US" b="1" dirty="0"/>
              <a:t>Clarify any questions.</a:t>
            </a:r>
          </a:p>
          <a:p>
            <a:r>
              <a:rPr lang="en-US" b="1" dirty="0"/>
              <a:t>Besides writing prompts, students could look at diagrams, illustrations, drawings or charts.</a:t>
            </a:r>
          </a:p>
        </p:txBody>
      </p:sp>
    </p:spTree>
    <p:extLst>
      <p:ext uri="{BB962C8B-B14F-4D97-AF65-F5344CB8AC3E}">
        <p14:creationId xmlns:p14="http://schemas.microsoft.com/office/powerpoint/2010/main" val="323894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What Can Go Wrong?</a:t>
            </a:r>
            <a:endParaRPr lang="en-U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Writing Breaks </a:t>
            </a:r>
            <a:r>
              <a:rPr lang="en-US" sz="1800" dirty="0" smtClean="0"/>
              <a:t>require students to put down thought quickly.</a:t>
            </a:r>
            <a:endParaRPr lang="en-US" sz="1800" dirty="0"/>
          </a:p>
          <a:p>
            <a:r>
              <a:rPr lang="en-US" sz="1800" dirty="0" smtClean="0"/>
              <a:t>Make your prompts specific.</a:t>
            </a:r>
          </a:p>
          <a:p>
            <a:r>
              <a:rPr lang="en-US" sz="1800" dirty="0" smtClean="0"/>
              <a:t>After you have done this a few times, have students evaluate their writing with just a few criteria.</a:t>
            </a:r>
            <a:endParaRPr lang="en-US" sz="1800" dirty="0"/>
          </a:p>
          <a:p>
            <a:r>
              <a:rPr lang="en-US" sz="1800" dirty="0" smtClean="0"/>
              <a:t>Did I write the entire time</a:t>
            </a:r>
            <a:r>
              <a:rPr lang="en-US" sz="1800" dirty="0" smtClean="0"/>
              <a:t>?</a:t>
            </a:r>
          </a:p>
          <a:p>
            <a:r>
              <a:rPr lang="en-US" sz="1800" dirty="0"/>
              <a:t>How well did I support my ideas with specific details</a:t>
            </a:r>
          </a:p>
          <a:p>
            <a:endParaRPr lang="en-US" sz="1600" dirty="0" smtClean="0"/>
          </a:p>
          <a:p>
            <a:endParaRPr lang="en-US" sz="2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How </a:t>
            </a:r>
            <a:r>
              <a:rPr lang="en-US" sz="2800" dirty="0"/>
              <a:t>well did my writing create some interesting discussion with my partner?</a:t>
            </a:r>
          </a:p>
          <a:p>
            <a:r>
              <a:rPr lang="en-US" sz="2800" dirty="0"/>
              <a:t>Sometimes collect the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Writing Breaks </a:t>
            </a:r>
            <a:r>
              <a:rPr lang="en-US" sz="2800" dirty="0"/>
              <a:t>and give students a check, stamp, or a few points, a comment-something to show that writing is important to this class</a:t>
            </a:r>
          </a:p>
          <a:p>
            <a:endParaRPr lang="en-US" dirty="0"/>
          </a:p>
        </p:txBody>
      </p:sp>
      <p:pic>
        <p:nvPicPr>
          <p:cNvPr id="5122" name="Picture 2" descr="C:\Users\dmpaulson\AppData\Local\Microsoft\Windows\Temporary Internet Files\Content.IE5\XDWDGAB9\MC9001047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852225"/>
            <a:ext cx="1818742" cy="40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40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No Time to Write?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267200"/>
            <a:ext cx="5486400" cy="60686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Dawn Paulson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11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7610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Hot Dog Bun!</a:t>
            </a:r>
            <a:endParaRPr lang="en-US" alt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203853" y="2438400"/>
            <a:ext cx="6798736" cy="3444997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800" dirty="0" smtClean="0"/>
              <a:t>Fold a 8x10 paper long ways (hot bun)</a:t>
            </a:r>
          </a:p>
          <a:p>
            <a:pPr eaLnBrk="1" hangingPunct="1"/>
            <a:r>
              <a:rPr lang="en-US" altLang="en-US" sz="2800" dirty="0" smtClean="0"/>
              <a:t>On half list 10 nouns ( take “the” in front)</a:t>
            </a:r>
          </a:p>
          <a:p>
            <a:pPr eaLnBrk="1" hangingPunct="1"/>
            <a:r>
              <a:rPr lang="en-US" altLang="en-US" sz="2800" dirty="0" smtClean="0"/>
              <a:t>On other half list 10 </a:t>
            </a:r>
            <a:r>
              <a:rPr lang="en-US" altLang="en-US" sz="2800" dirty="0" smtClean="0"/>
              <a:t>action words (not </a:t>
            </a:r>
            <a:r>
              <a:rPr lang="en-US" altLang="en-US" sz="2800" dirty="0" smtClean="0"/>
              <a:t>“</a:t>
            </a:r>
            <a:r>
              <a:rPr lang="en-US" altLang="en-US" sz="2800" dirty="0" err="1" smtClean="0"/>
              <a:t>Be”verbs</a:t>
            </a:r>
            <a:r>
              <a:rPr lang="en-US" altLang="en-US" sz="2800" dirty="0" smtClean="0"/>
              <a:t>)</a:t>
            </a:r>
          </a:p>
          <a:p>
            <a:pPr eaLnBrk="1" hangingPunct="1"/>
            <a:r>
              <a:rPr lang="en-US" altLang="en-US" sz="2800" dirty="0" smtClean="0"/>
              <a:t>Create 2 sentences using the nouns in list 1 and the verbs in list 2</a:t>
            </a:r>
          </a:p>
          <a:p>
            <a:pPr eaLnBrk="1" hangingPunct="1"/>
            <a:r>
              <a:rPr lang="en-US" altLang="en-US" sz="2800" dirty="0" smtClean="0"/>
              <a:t>Write 2 sentences each day for a week</a:t>
            </a:r>
          </a:p>
          <a:p>
            <a:pPr eaLnBrk="1" hangingPunct="1"/>
            <a:r>
              <a:rPr lang="en-US" altLang="en-US" sz="2800" dirty="0" smtClean="0"/>
              <a:t>Have students pick an occupation</a:t>
            </a:r>
          </a:p>
        </p:txBody>
      </p:sp>
      <p:pic>
        <p:nvPicPr>
          <p:cNvPr id="6150" name="Picture 5" descr="C:\Documents and Settings\Dawn Paulson\Local Settings\Temporary Internet Files\Content.IE5\60KG8T7T\MCj0407960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546" y="838200"/>
            <a:ext cx="2213454" cy="124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14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Try!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out a piece of paper</a:t>
            </a:r>
          </a:p>
          <a:p>
            <a:r>
              <a:rPr lang="en-US" dirty="0" smtClean="0"/>
              <a:t>Fold it in half (like a hot dog bun)</a:t>
            </a:r>
          </a:p>
          <a:p>
            <a:r>
              <a:rPr lang="en-US" dirty="0" smtClean="0"/>
              <a:t>Write 10 nouns describing a “teacher.”</a:t>
            </a:r>
          </a:p>
          <a:p>
            <a:r>
              <a:rPr lang="en-US" dirty="0" smtClean="0"/>
              <a:t>Write 10 action verbs that describe what teachers do daily!</a:t>
            </a:r>
          </a:p>
          <a:p>
            <a:r>
              <a:rPr lang="en-US" dirty="0" smtClean="0"/>
              <a:t>Now take the first noun and put it with the verb and write a sentence. Can do as a DOL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88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Thinking Cube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Provide Handouts</a:t>
            </a:r>
          </a:p>
          <a:p>
            <a:pPr marL="0" indent="0">
              <a:buNone/>
            </a:pPr>
            <a:r>
              <a:rPr lang="en-US" dirty="0" smtClean="0"/>
              <a:t>Write using the Bloom’s Taxonomy Cognitive Domain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241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Focused Free Write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76868" y="2362201"/>
            <a:ext cx="3337560" cy="380999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rgbClr val="002060"/>
                </a:solidFill>
              </a:rPr>
              <a:t>What is it? Why use it?</a:t>
            </a: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73076" y="2658533"/>
            <a:ext cx="3337560" cy="3657599"/>
          </a:xfrm>
        </p:spPr>
        <p:txBody>
          <a:bodyPr>
            <a:normAutofit fontScale="25000" lnSpcReduction="20000"/>
          </a:bodyPr>
          <a:lstStyle/>
          <a:p>
            <a:r>
              <a:rPr lang="en-US" sz="7200" b="1" dirty="0" smtClean="0"/>
              <a:t>Timed writing ( 3-5 </a:t>
            </a:r>
            <a:r>
              <a:rPr lang="en-US" sz="7200" b="1" dirty="0" err="1" smtClean="0"/>
              <a:t>mins</a:t>
            </a:r>
            <a:r>
              <a:rPr lang="en-US" sz="7200" b="1" dirty="0" smtClean="0"/>
              <a:t>)</a:t>
            </a:r>
          </a:p>
          <a:p>
            <a:r>
              <a:rPr lang="en-US" sz="7200" b="1" dirty="0" smtClean="0"/>
              <a:t>Students are asked to respond to a prompt</a:t>
            </a:r>
          </a:p>
          <a:p>
            <a:r>
              <a:rPr lang="en-US" sz="7200" b="1" dirty="0" smtClean="0"/>
              <a:t>Students respond in sentences and paragraphs</a:t>
            </a:r>
          </a:p>
          <a:p>
            <a:r>
              <a:rPr lang="en-US" sz="7200" b="1" dirty="0" smtClean="0"/>
              <a:t>Write quickly and continuously. The pencil never leaves the paper.</a:t>
            </a:r>
          </a:p>
          <a:p>
            <a:r>
              <a:rPr lang="en-US" sz="7200" b="1" dirty="0" smtClean="0"/>
              <a:t>Focus on ideas not how to spell a word.</a:t>
            </a:r>
          </a:p>
          <a:p>
            <a:r>
              <a:rPr lang="en-US" sz="7200" b="1" dirty="0" smtClean="0"/>
              <a:t>Goal is to get lots of thoughts down!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1832" y="2362201"/>
            <a:ext cx="3337560" cy="380999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What to do? </a:t>
            </a:r>
            <a:r>
              <a:rPr lang="en-US" b="1" dirty="0">
                <a:solidFill>
                  <a:srgbClr val="002060"/>
                </a:solidFill>
              </a:rPr>
              <a:t>When to use it?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38040" y="2658532"/>
            <a:ext cx="3337560" cy="3589867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Start with 1 -2 minutes and get to 3-5 minutes.</a:t>
            </a:r>
          </a:p>
          <a:p>
            <a:r>
              <a:rPr lang="en-US" sz="1600" b="1" dirty="0" smtClean="0"/>
              <a:t>Let students brainstorm ideas with a partner.</a:t>
            </a:r>
          </a:p>
          <a:p>
            <a:r>
              <a:rPr lang="en-US" sz="1600" b="1" dirty="0" smtClean="0"/>
              <a:t>Let students know what you will do with their papers.</a:t>
            </a:r>
          </a:p>
          <a:p>
            <a:r>
              <a:rPr lang="en-US" sz="1600" b="1" dirty="0" smtClean="0"/>
              <a:t>Will you collect to read? Will they read them aloud to their partner?</a:t>
            </a:r>
          </a:p>
          <a:p>
            <a:r>
              <a:rPr lang="en-US" sz="1600" b="1" dirty="0" smtClean="0"/>
              <a:t>Will their small group pool the important points for a final share?</a:t>
            </a:r>
          </a:p>
          <a:p>
            <a:r>
              <a:rPr lang="en-US" sz="1600" b="1" dirty="0" smtClean="0"/>
              <a:t>Use it as </a:t>
            </a:r>
            <a:r>
              <a:rPr lang="en-US" sz="1600" b="1" dirty="0" smtClean="0"/>
              <a:t>an </a:t>
            </a:r>
            <a:r>
              <a:rPr lang="en-US" sz="1600" b="1" dirty="0" smtClean="0">
                <a:solidFill>
                  <a:srgbClr val="0070C0"/>
                </a:solidFill>
              </a:rPr>
              <a:t>Exit Slip 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0613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6629400" cy="1676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What can </a:t>
            </a:r>
            <a:r>
              <a:rPr lang="en-US" b="1" dirty="0" smtClean="0">
                <a:solidFill>
                  <a:srgbClr val="002060"/>
                </a:solidFill>
              </a:rPr>
              <a:t>go wrong?</a:t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sz="1800" b="1" i="1" dirty="0"/>
              <a:t>Some kids will shutdown and those who don’t write enough or know enough will have problems with the focused free write.</a:t>
            </a:r>
            <a:br>
              <a:rPr lang="en-US" sz="1800" b="1" i="1" dirty="0"/>
            </a:br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19200" y="2438400"/>
            <a:ext cx="6461760" cy="3581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Have </a:t>
            </a:r>
            <a:r>
              <a:rPr lang="en-US" sz="1800" b="1" dirty="0" smtClean="0"/>
              <a:t>kids complete these 3 steps</a:t>
            </a:r>
            <a:r>
              <a:rPr lang="en-US" sz="1800" b="1" dirty="0" smtClean="0"/>
              <a:t>.</a:t>
            </a:r>
            <a:endParaRPr lang="en-US" sz="1800" b="1" dirty="0" smtClean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1800" b="1" dirty="0" smtClean="0">
                <a:solidFill>
                  <a:schemeClr val="tx1"/>
                </a:solidFill>
              </a:rPr>
              <a:t>On a scale of 1 to 5, rate how quickly you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/>
              <a:t> got off the mark and started writing</a:t>
            </a:r>
            <a:r>
              <a:rPr lang="en-US" sz="1800" b="1" dirty="0" smtClean="0"/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/>
              <a:t>2.  On a scale of 1 to 5, rate how well you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/>
              <a:t>kept writing for the entire time</a:t>
            </a:r>
            <a:r>
              <a:rPr lang="en-US" sz="1800" b="1" dirty="0" smtClean="0"/>
              <a:t>.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3.  Count the number of words</a:t>
            </a:r>
            <a:r>
              <a:rPr lang="en-US" sz="1800" b="1" dirty="0" smtClean="0"/>
              <a:t>.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4.   Tell </a:t>
            </a:r>
            <a:r>
              <a:rPr lang="en-US" sz="1800" b="1" dirty="0"/>
              <a:t>them at first to rewrite what they </a:t>
            </a:r>
            <a:r>
              <a:rPr lang="en-US" sz="1800" b="1" dirty="0" smtClean="0"/>
              <a:t>already </a:t>
            </a:r>
            <a:r>
              <a:rPr lang="en-US" sz="1800" b="1" dirty="0"/>
              <a:t>wrote until they </a:t>
            </a:r>
            <a:r>
              <a:rPr lang="en-US" sz="1800" b="1" dirty="0" smtClean="0"/>
              <a:t>think </a:t>
            </a:r>
            <a:r>
              <a:rPr lang="en-US" sz="1800" b="1" dirty="0"/>
              <a:t>of something</a:t>
            </a:r>
            <a:r>
              <a:rPr lang="en-US" sz="1800" b="1" dirty="0" smtClean="0"/>
              <a:t>.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5.   From now on full credit is given for non stop writing with at least 150 words.</a:t>
            </a:r>
          </a:p>
        </p:txBody>
      </p:sp>
      <p:pic>
        <p:nvPicPr>
          <p:cNvPr id="3074" name="Picture 2" descr="C:\Users\dmpaulson\AppData\Local\Microsoft\Windows\Temporary Internet Files\Content.IE5\FSP4UOU1\MC90043156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096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4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To get true learning power; kids must put ideas into their own words.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 descr="C:\Users\dmpaulson\AppData\Local\Microsoft\Windows\Temporary Internet Files\Content.IE5\L6P4E6UR\MP90040898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490135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35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 Writing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WTLs could become the ingredient for a more polished piece.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Putting words before the public, composing texts to be read by classmates, the teacher or other readers.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18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 Writing Traits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Substantial-longer than an admit or exit slip.</a:t>
            </a:r>
          </a:p>
          <a:p>
            <a:r>
              <a:rPr lang="en-US" dirty="0" smtClean="0"/>
              <a:t>Planned-intentional, organized, arranged into sections. </a:t>
            </a:r>
          </a:p>
          <a:p>
            <a:r>
              <a:rPr lang="en-US" dirty="0" smtClean="0"/>
              <a:t>Edited- spelling, grammar punctuation checked.</a:t>
            </a:r>
          </a:p>
          <a:p>
            <a:r>
              <a:rPr lang="en-US" dirty="0" smtClean="0"/>
              <a:t>Compose-several drafts with revisions.</a:t>
            </a:r>
          </a:p>
          <a:p>
            <a:r>
              <a:rPr lang="en-US" dirty="0" smtClean="0"/>
              <a:t>Conventional- meet all expectations for tome, style, and write for audience.</a:t>
            </a:r>
          </a:p>
          <a:p>
            <a:r>
              <a:rPr lang="en-US" dirty="0" smtClean="0"/>
              <a:t>Graded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68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685800"/>
            <a:ext cx="6172200" cy="134721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Progressive Writing</a:t>
            </a:r>
            <a:b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(Public Writing)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66800" y="2819400"/>
            <a:ext cx="6172200" cy="1981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Similar to a Progressive Dinner</a:t>
            </a:r>
            <a:endParaRPr lang="en-US" sz="3200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dmpaulson\AppData\Local\Microsoft\Windows\Temporary Internet Files\Content.IE5\JSUOMALV\MC9002377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240" y="3581400"/>
            <a:ext cx="2617960" cy="282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43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Progressive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Writing</a:t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Public Writing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rgbClr val="002060"/>
                </a:solidFill>
              </a:rPr>
              <a:t>Directions:  Great to use with Group </a:t>
            </a:r>
            <a:r>
              <a:rPr lang="en-US" sz="2800" dirty="0" smtClean="0">
                <a:solidFill>
                  <a:srgbClr val="002060"/>
                </a:solidFill>
              </a:rPr>
              <a:t>Projects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910665"/>
          </a:xfrm>
        </p:spPr>
        <p:txBody>
          <a:bodyPr>
            <a:noAutofit/>
          </a:bodyPr>
          <a:lstStyle/>
          <a:p>
            <a:r>
              <a:rPr lang="en-US" sz="1800" b="1" i="0" dirty="0" smtClean="0"/>
              <a:t>Works best with 4 members in a group (can do with 3-5</a:t>
            </a:r>
            <a:r>
              <a:rPr lang="en-US" sz="1800" b="1" i="0" dirty="0" smtClean="0"/>
              <a:t>)</a:t>
            </a:r>
            <a:endParaRPr lang="en-US" sz="1800" b="1" i="0" dirty="0" smtClean="0"/>
          </a:p>
          <a:p>
            <a:r>
              <a:rPr lang="en-US" sz="1800" b="1" i="0" dirty="0" smtClean="0"/>
              <a:t>Each member of the group begins writing the first paragraph of the paper</a:t>
            </a:r>
            <a:r>
              <a:rPr lang="en-US" sz="1800" b="1" i="0" dirty="0" smtClean="0"/>
              <a:t>.</a:t>
            </a:r>
            <a:endParaRPr lang="en-US" sz="1800" b="1" i="0" dirty="0" smtClean="0"/>
          </a:p>
          <a:p>
            <a:r>
              <a:rPr lang="en-US" sz="1800" b="1" i="0" dirty="0" smtClean="0"/>
              <a:t>At a designated time –(usually 5 minutes) teacher Says Pass! and each person passes their paper to the right</a:t>
            </a:r>
            <a:r>
              <a:rPr lang="en-US" sz="1800" b="1" i="0" dirty="0" smtClean="0"/>
              <a:t>.</a:t>
            </a:r>
            <a:endParaRPr lang="en-US" sz="1800" b="1" i="0" dirty="0" smtClean="0"/>
          </a:p>
          <a:p>
            <a:r>
              <a:rPr lang="en-US" sz="1800" b="1" i="0" dirty="0" smtClean="0"/>
              <a:t>Now each group member reads what the person before has written and then continues writing</a:t>
            </a:r>
            <a:r>
              <a:rPr lang="en-US" sz="1800" b="1" i="0" dirty="0" smtClean="0"/>
              <a:t>.</a:t>
            </a:r>
            <a:endParaRPr lang="en-US" sz="1800" b="1" i="0" dirty="0" smtClean="0"/>
          </a:p>
          <a:p>
            <a:r>
              <a:rPr lang="en-US" sz="1800" b="1" i="0" dirty="0" smtClean="0"/>
              <a:t>This pattern is repeated until every member of the group has written a portion of the paper</a:t>
            </a:r>
            <a:r>
              <a:rPr lang="en-US" sz="1800" b="1" i="0" dirty="0" smtClean="0"/>
              <a:t>.</a:t>
            </a:r>
            <a:endParaRPr lang="en-US" sz="1800" b="1" i="0" dirty="0" smtClean="0"/>
          </a:p>
          <a:p>
            <a:r>
              <a:rPr lang="en-US" sz="1800" b="1" i="0" dirty="0" smtClean="0"/>
              <a:t>Then the group discuss the contents of each paper they have written and they nominate the best paper to submit to the teacher.</a:t>
            </a:r>
            <a:endParaRPr lang="en-US" sz="1800" b="1" i="0" dirty="0"/>
          </a:p>
        </p:txBody>
      </p:sp>
    </p:spTree>
    <p:extLst>
      <p:ext uri="{BB962C8B-B14F-4D97-AF65-F5344CB8AC3E}">
        <p14:creationId xmlns:p14="http://schemas.microsoft.com/office/powerpoint/2010/main" val="1534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Why Teach Reading &amp; Writing Together?</a:t>
            </a:r>
            <a:br>
              <a:rPr lang="en-US" sz="2800" b="1" dirty="0" smtClean="0">
                <a:solidFill>
                  <a:srgbClr val="002060"/>
                </a:solidFill>
              </a:rPr>
            </a:br>
            <a:r>
              <a:rPr lang="en-US" sz="2800" b="1" dirty="0">
                <a:solidFill>
                  <a:srgbClr val="002060"/>
                </a:solidFill>
              </a:rPr>
              <a:t/>
            </a:r>
            <a:br>
              <a:rPr lang="en-US" sz="2800" b="1" dirty="0">
                <a:solidFill>
                  <a:srgbClr val="002060"/>
                </a:solidFill>
              </a:rPr>
            </a:br>
            <a:r>
              <a:rPr lang="en-US" sz="2000" b="1" dirty="0">
                <a:solidFill>
                  <a:srgbClr val="002060"/>
                </a:solidFill>
              </a:rPr>
              <a:t>According to Shanahan &amp; Tierney( 1991)</a:t>
            </a:r>
            <a:br>
              <a:rPr lang="en-US" sz="2000" b="1" dirty="0">
                <a:solidFill>
                  <a:srgbClr val="002060"/>
                </a:solidFill>
              </a:rPr>
            </a:b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1176866" y="2133600"/>
            <a:ext cx="3337560" cy="3800856"/>
          </a:xfrm>
        </p:spPr>
        <p:txBody>
          <a:bodyPr>
            <a:normAutofit fontScale="25000" lnSpcReduction="20000"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 Major Reasons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7200" b="1" dirty="0" smtClean="0"/>
              <a:t>Reading &amp; writing are constructive processes.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7200" b="1" dirty="0" smtClean="0"/>
              <a:t>Reading &amp; writing share similar processes and kinds of knowledge.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7200" b="1" dirty="0" smtClean="0"/>
              <a:t>Reading &amp; writing when taught </a:t>
            </a:r>
            <a:r>
              <a:rPr lang="en-US" sz="7200" b="1" dirty="0" smtClean="0"/>
              <a:t>together improve </a:t>
            </a:r>
            <a:r>
              <a:rPr lang="en-US" sz="7200" b="1" dirty="0"/>
              <a:t>a</a:t>
            </a:r>
            <a:r>
              <a:rPr lang="en-US" sz="7200" b="1" dirty="0" smtClean="0"/>
              <a:t>chievement.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7200" b="1" dirty="0" smtClean="0"/>
              <a:t>Reading &amp; writing together foster communication.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7200" b="1" dirty="0" smtClean="0"/>
              <a:t>Reading &amp; writing combined develop critical thinking skills.</a:t>
            </a:r>
          </a:p>
          <a:p>
            <a:pPr marL="342900" indent="-342900">
              <a:buFont typeface="+mj-lt"/>
              <a:buAutoNum type="arabicPeriod"/>
            </a:pPr>
            <a:endParaRPr lang="en-US" sz="2400" b="1" dirty="0" smtClean="0"/>
          </a:p>
          <a:p>
            <a:pPr marL="342900" indent="-342900">
              <a:buFont typeface="+mj-lt"/>
              <a:buAutoNum type="arabicPeriod"/>
            </a:pPr>
            <a:endParaRPr lang="en-US" sz="2000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026" name="Picture 2" descr="C:\Users\dmpaulson\AppData\Local\Microsoft\Windows\Temporary Internet Files\Content.IE5\117XUPW0\MC90044149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446" y="2895600"/>
            <a:ext cx="1980971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56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What Could Go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Wrong with </a:t>
            </a:r>
            <a:b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Progressive Writing?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176866" y="2362200"/>
            <a:ext cx="3337560" cy="3962400"/>
          </a:xfrm>
        </p:spPr>
        <p:txBody>
          <a:bodyPr>
            <a:noAutofit/>
          </a:bodyPr>
          <a:lstStyle/>
          <a:p>
            <a:r>
              <a:rPr lang="en-US" sz="1700" b="1" i="0" dirty="0" smtClean="0"/>
              <a:t>This is a fast paced strategy and students must have shared the experience to be discussed (read the same article, listened to the same lecture, watched the same film).</a:t>
            </a:r>
          </a:p>
          <a:p>
            <a:r>
              <a:rPr lang="en-US" sz="1700" b="1" i="0" dirty="0" smtClean="0"/>
              <a:t> Teacher needs to create groups.</a:t>
            </a:r>
          </a:p>
          <a:p>
            <a:r>
              <a:rPr lang="en-US" sz="1700" b="1" i="0" dirty="0" smtClean="0"/>
              <a:t>Topic needs to be interesting</a:t>
            </a:r>
            <a:r>
              <a:rPr lang="en-US" sz="1700" b="1" i="0" dirty="0" smtClean="0"/>
              <a:t>.</a:t>
            </a:r>
          </a:p>
          <a:p>
            <a:r>
              <a:rPr lang="en-US" sz="1800" b="1" dirty="0"/>
              <a:t>Progressive Writing on work done out side of class will probably include some unprepared students.</a:t>
            </a:r>
          </a:p>
          <a:p>
            <a:endParaRPr lang="en-US" sz="1700" b="1" i="0" dirty="0" smtClean="0"/>
          </a:p>
          <a:p>
            <a:endParaRPr lang="en-US" sz="1700" dirty="0"/>
          </a:p>
          <a:p>
            <a:endParaRPr lang="en-US" sz="1700" dirty="0" smtClean="0"/>
          </a:p>
          <a:p>
            <a:endParaRPr lang="en-US" sz="1700" dirty="0" smtClean="0"/>
          </a:p>
          <a:p>
            <a:endParaRPr lang="en-US" sz="1700" dirty="0" smtClean="0"/>
          </a:p>
          <a:p>
            <a:endParaRPr lang="en-US" sz="17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600" b="1" dirty="0" smtClean="0"/>
              <a:t>Do </a:t>
            </a:r>
            <a:r>
              <a:rPr lang="en-US" sz="2600" b="1" dirty="0"/>
              <a:t>not have unprepared students participate in the Progressive Writing activity or a group will have to work with a student who is a blank writer.</a:t>
            </a:r>
          </a:p>
          <a:p>
            <a:r>
              <a:rPr lang="en-US" sz="2600" b="1" dirty="0"/>
              <a:t>Unprepared students can share what they know for their first entry and then write insightful and intelligent questions about other student’s entries.</a:t>
            </a:r>
          </a:p>
          <a:p>
            <a:r>
              <a:rPr lang="en-US" sz="2600" b="1" dirty="0"/>
              <a:t>Warn against poor penmanship-Write legibly!</a:t>
            </a:r>
          </a:p>
          <a:p>
            <a:endParaRPr lang="en-US" dirty="0"/>
          </a:p>
        </p:txBody>
      </p:sp>
      <p:pic>
        <p:nvPicPr>
          <p:cNvPr id="7" name="Picture 2" descr="C:\Users\dmpaulson\AppData\Local\Microsoft\Windows\Temporary Internet Files\Content.IE5\L6P4E6UR\MP90044243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828" y="1219200"/>
            <a:ext cx="1611994" cy="107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82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57200" y="533400"/>
            <a:ext cx="8229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5400" dirty="0">
              <a:solidFill>
                <a:schemeClr val="tx2"/>
              </a:solidFill>
            </a:endParaRP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1600200" y="1447800"/>
            <a:ext cx="6096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The Mysteries of Harris Burdick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066800" y="2514600"/>
            <a:ext cx="7391400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3200" dirty="0">
                <a:latin typeface="+mn-lt"/>
              </a:rPr>
              <a:t>Provide students access to text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3200" dirty="0">
                <a:latin typeface="+mn-lt"/>
              </a:rPr>
              <a:t>Students choose a picture and caption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3200" dirty="0">
                <a:latin typeface="+mn-lt"/>
              </a:rPr>
              <a:t>Students write a story 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3200" dirty="0">
                <a:latin typeface="+mn-lt"/>
              </a:rPr>
              <a:t>Share with class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latin typeface="Arial" charset="0"/>
            </a:endParaRPr>
          </a:p>
        </p:txBody>
      </p:sp>
      <p:pic>
        <p:nvPicPr>
          <p:cNvPr id="17414" name="Picture 7" descr="The myster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536" y="3810000"/>
            <a:ext cx="2398241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8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GIST</a:t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</a:rPr>
              <a:t>(Public Writing)</a:t>
            </a:r>
            <a:endParaRPr lang="en-US" sz="2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indent="0">
              <a:buFont typeface="Wingdings 2" pitchFamily="18" charset="2"/>
              <a:buNone/>
              <a:defRPr/>
            </a:pPr>
            <a:r>
              <a:rPr lang="en-US" sz="2800" b="1" i="1" dirty="0"/>
              <a:t>Generating interaction between schemata and text.</a:t>
            </a:r>
          </a:p>
          <a:p>
            <a:pPr>
              <a:defRPr/>
            </a:pPr>
            <a:r>
              <a:rPr lang="en-US" sz="2800" dirty="0"/>
              <a:t>Supports comprehension of informational text (expository text)</a:t>
            </a:r>
          </a:p>
          <a:p>
            <a:pPr>
              <a:defRPr/>
            </a:pPr>
            <a:r>
              <a:rPr lang="en-US" sz="2800" dirty="0"/>
              <a:t>Effective for ELL students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en-US" sz="3200" b="1" i="0" dirty="0">
                <a:solidFill>
                  <a:schemeClr val="bg1">
                    <a:lumMod val="50000"/>
                  </a:schemeClr>
                </a:solidFill>
              </a:rPr>
              <a:t>Teachers Must:</a:t>
            </a:r>
          </a:p>
          <a:p>
            <a:pPr>
              <a:defRPr/>
            </a:pPr>
            <a:r>
              <a:rPr lang="en-US" sz="2800" dirty="0"/>
              <a:t>Identify text to be read and summarized</a:t>
            </a:r>
          </a:p>
          <a:p>
            <a:pPr>
              <a:defRPr/>
            </a:pPr>
            <a:r>
              <a:rPr lang="en-US" sz="2800" dirty="0"/>
              <a:t>Group students: each group needs a strong reader</a:t>
            </a:r>
          </a:p>
          <a:p>
            <a:pPr>
              <a:defRPr/>
            </a:pPr>
            <a:r>
              <a:rPr lang="en-US" sz="2800" dirty="0"/>
              <a:t>Explain the strategy</a:t>
            </a:r>
          </a:p>
          <a:p>
            <a:pPr>
              <a:defRPr/>
            </a:pPr>
            <a:r>
              <a:rPr lang="en-US" sz="2800" dirty="0"/>
              <a:t>Discuss the </a:t>
            </a:r>
            <a:r>
              <a:rPr lang="en-US" sz="2800" dirty="0" smtClean="0"/>
              <a:t>summaries</a:t>
            </a:r>
          </a:p>
          <a:p>
            <a:pPr>
              <a:defRPr/>
            </a:pPr>
            <a:r>
              <a:rPr lang="en-US" sz="2800" dirty="0" smtClean="0"/>
              <a:t>During Reading Strategy</a:t>
            </a:r>
            <a:endParaRPr lang="en-US" sz="2800" dirty="0"/>
          </a:p>
          <a:p>
            <a:pPr>
              <a:defRPr/>
            </a:pPr>
            <a:endParaRPr lang="en-US" dirty="0"/>
          </a:p>
        </p:txBody>
      </p:sp>
      <p:pic>
        <p:nvPicPr>
          <p:cNvPr id="35844" name="Picture 2" descr="C:\Users\Dawn\AppData\Local\Microsoft\Windows\Temporary Internet Files\Content.IE5\CHWWP40R\MC9004404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4800600"/>
            <a:ext cx="20986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80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78465" y="1676400"/>
            <a:ext cx="6595534" cy="182251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Let’s Practice</a:t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205634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Read the handout:  </a:t>
            </a:r>
            <a:r>
              <a:rPr lang="en-US" sz="3600" i="1" dirty="0" smtClean="0"/>
              <a:t>Why is Round Robin Reading or Popcorn Reading an Ineffective Strategy?</a:t>
            </a:r>
            <a:endParaRPr lang="en-US" sz="3600" i="1" dirty="0"/>
          </a:p>
        </p:txBody>
      </p:sp>
      <p:pic>
        <p:nvPicPr>
          <p:cNvPr id="2050" name="Picture 2" descr="C:\Users\dmpaulson\AppData\Local\Microsoft\Windows\Temporary Internet Files\Content.IE5\L6P4E6UR\MC900440428[1].wm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0" y="1681162"/>
            <a:ext cx="17367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9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For the GIST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handout &amp; write a 35 word summary of what you read.</a:t>
            </a:r>
          </a:p>
          <a:p>
            <a:r>
              <a:rPr lang="en-US" dirty="0" smtClean="0"/>
              <a:t>Get with elbow partner and using both summaries paragraphs, rewrite a 25 word summary.</a:t>
            </a:r>
          </a:p>
          <a:p>
            <a:r>
              <a:rPr lang="en-US" dirty="0" smtClean="0"/>
              <a:t>On the large post it paper write the 25 word summary.</a:t>
            </a:r>
          </a:p>
          <a:p>
            <a:r>
              <a:rPr lang="en-US" dirty="0" smtClean="0"/>
              <a:t>Do not put your name on the paper</a:t>
            </a:r>
          </a:p>
          <a:p>
            <a:r>
              <a:rPr lang="en-US" dirty="0" smtClean="0"/>
              <a:t>Read each summary and Vote for the BEST two.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What Could Go Wrong?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may get writers block.</a:t>
            </a:r>
          </a:p>
          <a:p>
            <a:r>
              <a:rPr lang="en-US" dirty="0" smtClean="0"/>
              <a:t>You might have a student struggle with writing the acquired amounts of words. </a:t>
            </a:r>
            <a:endParaRPr lang="en-US" dirty="0" smtClean="0"/>
          </a:p>
          <a:p>
            <a:r>
              <a:rPr lang="en-US" dirty="0" smtClean="0"/>
              <a:t>Differentiate </a:t>
            </a:r>
            <a:r>
              <a:rPr lang="en-US" dirty="0" smtClean="0"/>
              <a:t>if needed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Pair students up with a student that is a pretty good writer and it will help the struggling writer.</a:t>
            </a:r>
            <a:endParaRPr lang="en-US" dirty="0"/>
          </a:p>
        </p:txBody>
      </p:sp>
      <p:pic>
        <p:nvPicPr>
          <p:cNvPr id="2050" name="Picture 2" descr="C:\Users\dmpaulson\AppData\Local\Microsoft\Windows\Temporary Internet Files\Content.IE5\9FCAZF9J\MC9003617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953000"/>
            <a:ext cx="1371600" cy="115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06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684863"/>
          </a:xfrm>
        </p:spPr>
        <p:txBody>
          <a:bodyPr>
            <a:normAutofit fontScale="90000"/>
          </a:bodyPr>
          <a:lstStyle/>
          <a:p>
            <a:pPr indent="-457200"/>
            <a:r>
              <a:rPr lang="en-US" sz="2000" dirty="0" smtClean="0"/>
              <a:t>			References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4400" dirty="0" err="1" smtClean="0"/>
              <a:t>References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Daniels, H.,  </a:t>
            </a:r>
            <a:r>
              <a:rPr lang="en-US" dirty="0" err="1" smtClean="0"/>
              <a:t>Zemelman</a:t>
            </a:r>
            <a:r>
              <a:rPr lang="en-US" dirty="0"/>
              <a:t>, S. &amp; </a:t>
            </a:r>
            <a:r>
              <a:rPr lang="en-US" dirty="0" err="1"/>
              <a:t>Steineke</a:t>
            </a:r>
            <a:r>
              <a:rPr lang="en-US" dirty="0"/>
              <a:t>, N. (2007). </a:t>
            </a:r>
            <a:r>
              <a:rPr lang="en-US" i="1" dirty="0"/>
              <a:t>Content-area writing:  Every teacher’s guide.</a:t>
            </a:r>
            <a:r>
              <a:rPr lang="en-US" dirty="0"/>
              <a:t> Portsmouth, NH:  Heinemann.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Fisher, D &amp; Frey, N. (2014). </a:t>
            </a:r>
            <a:r>
              <a:rPr lang="en-US" i="1" dirty="0"/>
              <a:t>Close reading and writing from sources</a:t>
            </a:r>
            <a:r>
              <a:rPr lang="en-US" dirty="0"/>
              <a:t>. Newark, DE. International Reading Association.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Forget, M.A. (2004). </a:t>
            </a:r>
            <a:r>
              <a:rPr lang="en-US" i="1" dirty="0"/>
              <a:t>MAX teaching with reading and writing: Classroom activities for helping students learn new subject matter while acquiring literacy skills.</a:t>
            </a:r>
            <a:r>
              <a:rPr lang="en-US" dirty="0"/>
              <a:t> Victoria B.C. Canada: Trafford </a:t>
            </a:r>
            <a:r>
              <a:rPr lang="en-US" dirty="0" smtClean="0"/>
              <a:t>Publishing.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Frey, N, Fisher, D., &amp; </a:t>
            </a:r>
            <a:r>
              <a:rPr lang="en-US" dirty="0" err="1"/>
              <a:t>Everlove</a:t>
            </a:r>
            <a:r>
              <a:rPr lang="en-US" dirty="0"/>
              <a:t>, S. (2009). </a:t>
            </a:r>
            <a:r>
              <a:rPr lang="en-US" i="1" dirty="0"/>
              <a:t>Productive group work: How to engage students, build teamwork, and promote understanding.</a:t>
            </a:r>
            <a:r>
              <a:rPr lang="en-US" dirty="0"/>
              <a:t> Alexandria , VA: ASCD</a:t>
            </a:r>
            <a:r>
              <a:rPr lang="en-US" dirty="0" smtClean="0"/>
              <a:t>.</a:t>
            </a:r>
          </a:p>
          <a:p>
            <a:r>
              <a:rPr lang="en-US" dirty="0" smtClean="0"/>
              <a:t>Merrill, M. (1996). Helping your struggling students be more successful readers and writers. WA: BER</a:t>
            </a:r>
          </a:p>
          <a:p>
            <a:r>
              <a:rPr lang="en-US" dirty="0" smtClean="0"/>
              <a:t>Van </a:t>
            </a:r>
            <a:r>
              <a:rPr lang="en-US" dirty="0" err="1" smtClean="0"/>
              <a:t>Allsburg</a:t>
            </a:r>
            <a:r>
              <a:rPr lang="en-US" dirty="0" smtClean="0"/>
              <a:t>, C. (1984). The mysteries of Harris Burdick.  NY:  Houghton Mifflin.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7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6866" y="990600"/>
            <a:ext cx="6798734" cy="122860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/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Similar Kinds of Knowledge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5200" y="2362200"/>
            <a:ext cx="4224528" cy="3983736"/>
          </a:xfrm>
        </p:spPr>
        <p:txBody>
          <a:bodyPr>
            <a:normAutofit/>
          </a:bodyPr>
          <a:lstStyle/>
          <a:p>
            <a:r>
              <a:rPr lang="en-US" dirty="0" smtClean="0"/>
              <a:t>They </a:t>
            </a:r>
            <a:r>
              <a:rPr lang="en-US" dirty="0"/>
              <a:t>should be taught together because they develop </a:t>
            </a:r>
            <a:r>
              <a:rPr lang="en-US" dirty="0" smtClean="0"/>
              <a:t>together, </a:t>
            </a:r>
            <a:r>
              <a:rPr lang="en-US" dirty="0"/>
              <a:t>and they share many of the same processes and types of knowledge.</a:t>
            </a:r>
          </a:p>
          <a:p>
            <a:pPr marL="137160" indent="0" algn="r">
              <a:buNone/>
            </a:pPr>
            <a:r>
              <a:rPr lang="en-US" sz="1800" dirty="0"/>
              <a:t>(</a:t>
            </a:r>
            <a:r>
              <a:rPr lang="en-US" sz="1800" dirty="0" err="1"/>
              <a:t>Tiernay</a:t>
            </a:r>
            <a:r>
              <a:rPr lang="en-US" sz="1800" dirty="0"/>
              <a:t> &amp; Shanahan, 1991).</a:t>
            </a: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3079" name="Picture 7" descr="C:\Users\dmpaulson\Pictures\Pictures for PPT\students-rea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39568"/>
            <a:ext cx="28892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52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Developing reading and writing together has many social benefits.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dmpaulson\Pictures\Pictures for PPT\students reading in a group set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46869"/>
            <a:ext cx="4625795" cy="345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32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Two Equally Important </a:t>
            </a:r>
            <a:b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b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Valuable Kinds of Writing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Writing to Learn (WTL)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4000" b="1" dirty="0" smtClean="0"/>
              <a:t>Notes</a:t>
            </a:r>
          </a:p>
          <a:p>
            <a:r>
              <a:rPr lang="en-US" sz="4000" b="1" dirty="0" smtClean="0"/>
              <a:t>Brainstorming</a:t>
            </a:r>
          </a:p>
          <a:p>
            <a:r>
              <a:rPr lang="en-US" sz="4000" b="1" dirty="0" smtClean="0"/>
              <a:t>Jottings</a:t>
            </a:r>
          </a:p>
          <a:p>
            <a:r>
              <a:rPr lang="en-US" sz="4000" b="1" dirty="0" smtClean="0"/>
              <a:t>Lists</a:t>
            </a:r>
          </a:p>
          <a:p>
            <a:r>
              <a:rPr lang="en-US" sz="4000" b="1" dirty="0" smtClean="0"/>
              <a:t>Pro-Con Lists</a:t>
            </a:r>
          </a:p>
          <a:p>
            <a:r>
              <a:rPr lang="en-US" sz="4000" b="1" dirty="0" smtClean="0"/>
              <a:t>To-Do Lists</a:t>
            </a:r>
          </a:p>
          <a:p>
            <a:r>
              <a:rPr lang="en-US" sz="4000" b="1" dirty="0" smtClean="0"/>
              <a:t>Sketches/Doodles</a:t>
            </a:r>
          </a:p>
          <a:p>
            <a:r>
              <a:rPr lang="en-US" sz="4000" b="1" dirty="0" smtClean="0"/>
              <a:t>Free writes</a:t>
            </a:r>
          </a:p>
          <a:p>
            <a:r>
              <a:rPr lang="en-US" sz="4000" b="1" dirty="0" smtClean="0"/>
              <a:t>Diagrams</a:t>
            </a:r>
          </a:p>
          <a:p>
            <a:r>
              <a:rPr lang="en-US" sz="4000" b="1" dirty="0" smtClean="0"/>
              <a:t>Concept Mapping/Clustering</a:t>
            </a:r>
          </a:p>
          <a:p>
            <a:r>
              <a:rPr lang="en-US" sz="4000" b="1" dirty="0" smtClean="0"/>
              <a:t>Outlines</a:t>
            </a:r>
          </a:p>
          <a:p>
            <a:r>
              <a:rPr lang="en-US" sz="4000" b="1" dirty="0" smtClean="0"/>
              <a:t>Journaling</a:t>
            </a:r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4638040" y="2743200"/>
            <a:ext cx="3337560" cy="5762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Public Writing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4000" b="1" dirty="0" smtClean="0"/>
              <a:t>Research Papers</a:t>
            </a:r>
          </a:p>
          <a:p>
            <a:r>
              <a:rPr lang="en-US" sz="4000" b="1" dirty="0" smtClean="0"/>
              <a:t>Lab Reports</a:t>
            </a:r>
          </a:p>
          <a:p>
            <a:r>
              <a:rPr lang="en-US" sz="4000" b="1" dirty="0" smtClean="0"/>
              <a:t>Mathematical Proofs</a:t>
            </a:r>
          </a:p>
          <a:p>
            <a:r>
              <a:rPr lang="en-US" sz="4000" b="1" dirty="0" smtClean="0"/>
              <a:t>Proposals</a:t>
            </a:r>
          </a:p>
          <a:p>
            <a:r>
              <a:rPr lang="en-US" sz="4000" b="1" dirty="0" smtClean="0"/>
              <a:t>Biographies</a:t>
            </a:r>
          </a:p>
          <a:p>
            <a:r>
              <a:rPr lang="en-US" sz="4000" b="1" dirty="0" smtClean="0"/>
              <a:t>Historical accounts</a:t>
            </a:r>
          </a:p>
          <a:p>
            <a:r>
              <a:rPr lang="en-US" sz="4000" b="1" dirty="0" smtClean="0"/>
              <a:t>Legal Analyses</a:t>
            </a:r>
          </a:p>
          <a:p>
            <a:r>
              <a:rPr lang="en-US" sz="4000" b="1" dirty="0" smtClean="0"/>
              <a:t>Articles</a:t>
            </a:r>
          </a:p>
          <a:p>
            <a:r>
              <a:rPr lang="en-US" sz="4000" b="1" dirty="0" smtClean="0"/>
              <a:t>Editorials</a:t>
            </a:r>
          </a:p>
          <a:p>
            <a:r>
              <a:rPr lang="en-US" sz="4000" b="1" dirty="0" smtClean="0"/>
              <a:t>Essays/persuasive</a:t>
            </a:r>
          </a:p>
          <a:p>
            <a:r>
              <a:rPr lang="en-US" sz="4000" b="1" dirty="0" smtClean="0"/>
              <a:t>Reviews</a:t>
            </a:r>
          </a:p>
          <a:p>
            <a:r>
              <a:rPr lang="en-US" sz="4000" b="1" dirty="0" smtClean="0"/>
              <a:t>Letters/Thank you Notes</a:t>
            </a:r>
          </a:p>
          <a:p>
            <a:r>
              <a:rPr lang="en-US" sz="4000" b="1" dirty="0" smtClean="0"/>
              <a:t>Plays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335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WTL</a:t>
            </a:r>
            <a:br>
              <a:rPr lang="en-US" b="1" dirty="0" smtClean="0"/>
            </a:br>
            <a:r>
              <a:rPr lang="en-US" b="1" dirty="0" smtClean="0"/>
              <a:t>Writing to Learn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Short-lists, notes brief in length and in composing time. Writing done in quick bursts. Often use index cards or small pads of paper</a:t>
            </a:r>
          </a:p>
          <a:p>
            <a:r>
              <a:rPr lang="en-US" dirty="0" smtClean="0"/>
              <a:t>Spontaneous-just get ideas down </a:t>
            </a:r>
          </a:p>
          <a:p>
            <a:r>
              <a:rPr lang="en-US" dirty="0" smtClean="0"/>
              <a:t>Informal-casual language-use shorthand</a:t>
            </a:r>
          </a:p>
          <a:p>
            <a:r>
              <a:rPr lang="en-US" dirty="0" smtClean="0"/>
              <a:t>Unedited-correcting grammar is not the main goal</a:t>
            </a:r>
          </a:p>
          <a:p>
            <a:r>
              <a:rPr lang="en-US" dirty="0" smtClean="0"/>
              <a:t>Ungraded-no red </a:t>
            </a:r>
            <a:r>
              <a:rPr lang="en-US" dirty="0" smtClean="0"/>
              <a:t>ink!</a:t>
            </a:r>
            <a:endParaRPr lang="en-US" dirty="0" smtClean="0"/>
          </a:p>
          <a:p>
            <a:r>
              <a:rPr lang="en-US" dirty="0" smtClean="0"/>
              <a:t>Personal-mostly for the writer may be shared with a small audience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1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Why incorporate WTL strategies  into your classroom?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WTL activities require very little teacher preparation and take as little as 2-5 minutes of class time.</a:t>
            </a:r>
          </a:p>
          <a:p>
            <a:r>
              <a:rPr lang="en-US" dirty="0" smtClean="0"/>
              <a:t>Students are engaged with the subject matter and develop a better  understanding of the writing process.</a:t>
            </a:r>
          </a:p>
          <a:p>
            <a:r>
              <a:rPr lang="en-US" dirty="0" smtClean="0"/>
              <a:t>Students writing can lead to more powerful discussions.</a:t>
            </a:r>
          </a:p>
          <a:p>
            <a:r>
              <a:rPr lang="en-US" dirty="0" smtClean="0"/>
              <a:t>Writing is the key to differentiation.</a:t>
            </a:r>
          </a:p>
          <a:p>
            <a:r>
              <a:rPr lang="en-US" dirty="0" smtClean="0"/>
              <a:t>Strengthen students’ writing muscle.</a:t>
            </a:r>
          </a:p>
          <a:p>
            <a:r>
              <a:rPr lang="en-US" dirty="0" smtClean="0"/>
              <a:t>Writing can be fun!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4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WTL is So Powerful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for learners to understand and remember ideas they must act upon them. Just hearing or reading words is not enough. Hence, writing to learn (WTL).</a:t>
            </a:r>
          </a:p>
          <a:p>
            <a:r>
              <a:rPr lang="en-US" dirty="0" smtClean="0"/>
              <a:t>Note taking does not require students to act upon the material it usually involves copying. </a:t>
            </a:r>
          </a:p>
          <a:p>
            <a:r>
              <a:rPr lang="en-US" dirty="0" smtClean="0"/>
              <a:t>For learning power kids need to grapple with ideas and put them in their own words.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86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1342</TotalTime>
  <Words>1812</Words>
  <Application>Microsoft Office PowerPoint</Application>
  <PresentationFormat>On-screen Show (4:3)</PresentationFormat>
  <Paragraphs>245</Paragraphs>
  <Slides>36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Comic Sans MS</vt:lpstr>
      <vt:lpstr>Garamond</vt:lpstr>
      <vt:lpstr>Wingdings</vt:lpstr>
      <vt:lpstr>Wingdings 2</vt:lpstr>
      <vt:lpstr>Organic</vt:lpstr>
      <vt:lpstr>Reading without reflecting is like eating without digesting. Edmund Burke </vt:lpstr>
      <vt:lpstr>No Time to Write?</vt:lpstr>
      <vt:lpstr>Why Teach Reading &amp; Writing Together?  According to Shanahan &amp; Tierney( 1991) </vt:lpstr>
      <vt:lpstr> Similar Kinds of Knowledge</vt:lpstr>
      <vt:lpstr>Developing reading and writing together has many social benefits.</vt:lpstr>
      <vt:lpstr>Two Equally Important  and  Valuable Kinds of Writing</vt:lpstr>
      <vt:lpstr>WTL Writing to Learn</vt:lpstr>
      <vt:lpstr>Why incorporate WTL strategies  into your classroom?</vt:lpstr>
      <vt:lpstr>Why WTL is So Powerful</vt:lpstr>
      <vt:lpstr>    Admit Slip (WTL)</vt:lpstr>
      <vt:lpstr>How to Use Admit Slips</vt:lpstr>
      <vt:lpstr>  Let’s Practice!</vt:lpstr>
      <vt:lpstr>What Could Go Wrong?</vt:lpstr>
      <vt:lpstr>Alternative Strategy </vt:lpstr>
      <vt:lpstr>Follow the Directions</vt:lpstr>
      <vt:lpstr>Writing Break  What is it?  How do you use it? </vt:lpstr>
      <vt:lpstr>Writing Break!</vt:lpstr>
      <vt:lpstr>Writing Break!</vt:lpstr>
      <vt:lpstr>What Can Go Wrong?</vt:lpstr>
      <vt:lpstr>Hot Dog Bun!</vt:lpstr>
      <vt:lpstr>Let’s Try!</vt:lpstr>
      <vt:lpstr>Thinking Cube</vt:lpstr>
      <vt:lpstr>Focused Free Write</vt:lpstr>
      <vt:lpstr>What can go wrong? Some kids will shutdown and those who don’t write enough or know enough will have problems with the focused free write. </vt:lpstr>
      <vt:lpstr>To get true learning power; kids must put ideas into their own words.</vt:lpstr>
      <vt:lpstr>Public Writing</vt:lpstr>
      <vt:lpstr>Public Writing Traits</vt:lpstr>
      <vt:lpstr>Progressive Writing (Public Writing)</vt:lpstr>
      <vt:lpstr>Progressive Writing Public Writing  Directions:  Great to use with Group Projects</vt:lpstr>
      <vt:lpstr>What Could Go Wrong with  Progressive Writing? </vt:lpstr>
      <vt:lpstr>PowerPoint Presentation</vt:lpstr>
      <vt:lpstr>GIST (Public Writing)</vt:lpstr>
      <vt:lpstr>Let’s Practice  </vt:lpstr>
      <vt:lpstr>Directions For the GIST Activity</vt:lpstr>
      <vt:lpstr>What Could Go Wrong?</vt:lpstr>
      <vt:lpstr>   References     References      </vt:lpstr>
    </vt:vector>
  </TitlesOfParts>
  <Company>Eastern Illinois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Quote</dc:title>
  <dc:creator>EIU</dc:creator>
  <cp:lastModifiedBy>Dawn Paulson</cp:lastModifiedBy>
  <cp:revision>103</cp:revision>
  <cp:lastPrinted>2014-03-21T15:45:42Z</cp:lastPrinted>
  <dcterms:created xsi:type="dcterms:W3CDTF">2013-10-24T19:38:27Z</dcterms:created>
  <dcterms:modified xsi:type="dcterms:W3CDTF">2014-10-03T17:20:18Z</dcterms:modified>
</cp:coreProperties>
</file>